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73" r:id="rId10"/>
    <p:sldId id="266" r:id="rId11"/>
    <p:sldId id="267" r:id="rId12"/>
    <p:sldId id="268" r:id="rId13"/>
    <p:sldId id="269" r:id="rId14"/>
    <p:sldId id="270" r:id="rId15"/>
    <p:sldId id="274" r:id="rId16"/>
    <p:sldId id="271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Kollektif" panose="020B0604020202020204" charset="0"/>
      <p:regular r:id="rId20"/>
    </p:embeddedFont>
    <p:embeddedFont>
      <p:font typeface="Kollektif Bold" panose="020B0604020202020204" charset="0"/>
      <p:regular r:id="rId21"/>
    </p:embeddedFont>
    <p:embeddedFont>
      <p:font typeface="Nunito" pitchFamily="2" charset="0"/>
      <p:regular r:id="rId22"/>
      <p:bold r:id="rId23"/>
      <p:italic r:id="rId24"/>
    </p:embeddedFont>
    <p:embeddedFont>
      <p:font typeface="Nunito Bold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8381F3-8F48-4EE2-9EF1-477195C7D1F4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733572-351C-4E07-82CB-E1E86B72062C}">
      <dgm:prSet phldrT="[Text]"/>
      <dgm:spPr/>
      <dgm:t>
        <a:bodyPr/>
        <a:lstStyle/>
        <a:p>
          <a:r>
            <a:rPr lang="en-IN"/>
            <a:t>Encoding</a:t>
          </a:r>
        </a:p>
      </dgm:t>
    </dgm:pt>
    <dgm:pt modelId="{7C9913FA-4400-49B3-8B2E-C2DB32F83E73}" type="parTrans" cxnId="{B666E3C3-1ABB-49FC-9072-246CC1F15E99}">
      <dgm:prSet/>
      <dgm:spPr/>
      <dgm:t>
        <a:bodyPr/>
        <a:lstStyle/>
        <a:p>
          <a:endParaRPr lang="en-IN"/>
        </a:p>
      </dgm:t>
    </dgm:pt>
    <dgm:pt modelId="{A8483E34-60BB-4005-B31A-8F0BAE7F9D30}" type="sibTrans" cxnId="{B666E3C3-1ABB-49FC-9072-246CC1F15E99}">
      <dgm:prSet/>
      <dgm:spPr/>
      <dgm:t>
        <a:bodyPr/>
        <a:lstStyle/>
        <a:p>
          <a:endParaRPr lang="en-IN"/>
        </a:p>
      </dgm:t>
    </dgm:pt>
    <dgm:pt modelId="{25AB15ED-E488-493D-9908-1E0B8AEC8023}">
      <dgm:prSet phldrT="[Text]"/>
      <dgm:spPr/>
      <dgm:t>
        <a:bodyPr/>
        <a:lstStyle/>
        <a:p>
          <a:r>
            <a:rPr lang="en-IN"/>
            <a:t>One-hot encoding is applied to feature like  category_name and shipping to convert them into numerical format.</a:t>
          </a:r>
        </a:p>
      </dgm:t>
    </dgm:pt>
    <dgm:pt modelId="{92B4DA0C-39BA-4418-9E91-0373FA716F6D}" type="parTrans" cxnId="{0953A231-2DE6-439F-AB5D-68254D4AD3C4}">
      <dgm:prSet/>
      <dgm:spPr/>
      <dgm:t>
        <a:bodyPr/>
        <a:lstStyle/>
        <a:p>
          <a:endParaRPr lang="en-IN"/>
        </a:p>
      </dgm:t>
    </dgm:pt>
    <dgm:pt modelId="{C94F02CD-DE99-4418-8C0A-3FE58EE7DF7C}" type="sibTrans" cxnId="{0953A231-2DE6-439F-AB5D-68254D4AD3C4}">
      <dgm:prSet/>
      <dgm:spPr/>
      <dgm:t>
        <a:bodyPr/>
        <a:lstStyle/>
        <a:p>
          <a:endParaRPr lang="en-IN"/>
        </a:p>
      </dgm:t>
    </dgm:pt>
    <dgm:pt modelId="{04E12F36-DA4B-40D2-B6FB-9CCD53FDF583}">
      <dgm:prSet phldrT="[Text]"/>
      <dgm:spPr/>
      <dgm:t>
        <a:bodyPr/>
        <a:lstStyle/>
        <a:p>
          <a:r>
            <a:rPr lang="en-IN"/>
            <a:t>Binary encoding is applied to feature like is_expensive and is_luxourious to create a binary column.</a:t>
          </a:r>
        </a:p>
      </dgm:t>
    </dgm:pt>
    <dgm:pt modelId="{3C53FF2F-F8F0-4C0C-9BB8-01A577FA8793}" type="parTrans" cxnId="{4D443F83-2990-4114-9F00-FE3D487E3DB2}">
      <dgm:prSet/>
      <dgm:spPr/>
      <dgm:t>
        <a:bodyPr/>
        <a:lstStyle/>
        <a:p>
          <a:endParaRPr lang="en-IN"/>
        </a:p>
      </dgm:t>
    </dgm:pt>
    <dgm:pt modelId="{134CEED2-8306-41ED-996B-194C01149AF2}" type="sibTrans" cxnId="{4D443F83-2990-4114-9F00-FE3D487E3DB2}">
      <dgm:prSet/>
      <dgm:spPr/>
      <dgm:t>
        <a:bodyPr/>
        <a:lstStyle/>
        <a:p>
          <a:endParaRPr lang="en-IN"/>
        </a:p>
      </dgm:t>
    </dgm:pt>
    <dgm:pt modelId="{5469FC08-8B73-4F30-9490-886A54C156C2}">
      <dgm:prSet phldrT="[Text]"/>
      <dgm:spPr/>
      <dgm:t>
        <a:bodyPr/>
        <a:lstStyle/>
        <a:p>
          <a:r>
            <a:rPr lang="en-IN"/>
            <a:t>Outlier Removal</a:t>
          </a:r>
        </a:p>
      </dgm:t>
    </dgm:pt>
    <dgm:pt modelId="{6ED5DD7A-67D1-424D-8258-09D70A576497}" type="parTrans" cxnId="{A0CFA606-FA9C-4BC6-AFBF-A325CDF8087C}">
      <dgm:prSet/>
      <dgm:spPr/>
      <dgm:t>
        <a:bodyPr/>
        <a:lstStyle/>
        <a:p>
          <a:endParaRPr lang="en-IN"/>
        </a:p>
      </dgm:t>
    </dgm:pt>
    <dgm:pt modelId="{68EDCAE6-6245-499A-AE83-13AA29C6A018}" type="sibTrans" cxnId="{A0CFA606-FA9C-4BC6-AFBF-A325CDF8087C}">
      <dgm:prSet/>
      <dgm:spPr/>
      <dgm:t>
        <a:bodyPr/>
        <a:lstStyle/>
        <a:p>
          <a:endParaRPr lang="en-IN"/>
        </a:p>
      </dgm:t>
    </dgm:pt>
    <dgm:pt modelId="{7C87D582-C1E7-438F-86E4-A52B3A0C7E7E}">
      <dgm:prSet phldrT="[Text]"/>
      <dgm:spPr/>
      <dgm:t>
        <a:bodyPr/>
        <a:lstStyle/>
        <a:p>
          <a:r>
            <a:rPr lang="en-IN"/>
            <a:t>Extreme price values below $3 and above $2000 were identified and remove to ensure reliable model training.</a:t>
          </a:r>
        </a:p>
      </dgm:t>
    </dgm:pt>
    <dgm:pt modelId="{F61A31BE-3CDF-4C5A-9BDD-5E84D53C343D}" type="parTrans" cxnId="{D17B1747-D122-430F-A4A1-0947747E1BA2}">
      <dgm:prSet/>
      <dgm:spPr/>
      <dgm:t>
        <a:bodyPr/>
        <a:lstStyle/>
        <a:p>
          <a:endParaRPr lang="en-IN"/>
        </a:p>
      </dgm:t>
    </dgm:pt>
    <dgm:pt modelId="{D2156FA7-483A-458D-9539-3C59EA6B5E39}" type="sibTrans" cxnId="{D17B1747-D122-430F-A4A1-0947747E1BA2}">
      <dgm:prSet/>
      <dgm:spPr/>
      <dgm:t>
        <a:bodyPr/>
        <a:lstStyle/>
        <a:p>
          <a:endParaRPr lang="en-IN"/>
        </a:p>
      </dgm:t>
    </dgm:pt>
    <dgm:pt modelId="{35394990-AF0F-4F56-8E2E-99B1FE64D6BA}">
      <dgm:prSet phldrT="[Text]"/>
      <dgm:spPr/>
      <dgm:t>
        <a:bodyPr/>
        <a:lstStyle/>
        <a:p>
          <a:r>
            <a:rPr lang="en-IN"/>
            <a:t>Text Handling for missing values </a:t>
          </a:r>
        </a:p>
      </dgm:t>
    </dgm:pt>
    <dgm:pt modelId="{B9B78197-02A7-4CB8-A762-867983755A81}" type="parTrans" cxnId="{5DBA6B0F-083F-40BB-86EF-4DDA113359F6}">
      <dgm:prSet/>
      <dgm:spPr/>
      <dgm:t>
        <a:bodyPr/>
        <a:lstStyle/>
        <a:p>
          <a:endParaRPr lang="en-IN"/>
        </a:p>
      </dgm:t>
    </dgm:pt>
    <dgm:pt modelId="{DD04F593-E0F0-4A8F-B766-AD7A9196F7EF}" type="sibTrans" cxnId="{5DBA6B0F-083F-40BB-86EF-4DDA113359F6}">
      <dgm:prSet/>
      <dgm:spPr/>
      <dgm:t>
        <a:bodyPr/>
        <a:lstStyle/>
        <a:p>
          <a:endParaRPr lang="en-IN"/>
        </a:p>
      </dgm:t>
    </dgm:pt>
    <dgm:pt modelId="{8CD22DED-0612-4CE2-8568-071DD6AB52F3}">
      <dgm:prSet phldrT="[Text]"/>
      <dgm:spPr/>
      <dgm:t>
        <a:bodyPr/>
        <a:lstStyle/>
        <a:p>
          <a:r>
            <a:rPr lang="en-IN"/>
            <a:t>The combined text feature ( from brand_name, and item_description) helps manage missing data by treating placeholders like "Unknown" as valid tokens during tokenization, avoiding bias in the model.</a:t>
          </a:r>
        </a:p>
      </dgm:t>
    </dgm:pt>
    <dgm:pt modelId="{49B9730E-5F40-487D-BAE1-DB532B22C4D2}" type="parTrans" cxnId="{AB3510B2-2D4B-4A77-86DC-6C90EB0DD1CD}">
      <dgm:prSet/>
      <dgm:spPr/>
      <dgm:t>
        <a:bodyPr/>
        <a:lstStyle/>
        <a:p>
          <a:endParaRPr lang="en-IN"/>
        </a:p>
      </dgm:t>
    </dgm:pt>
    <dgm:pt modelId="{373413B7-8D60-4075-928D-BD9C849594B8}" type="sibTrans" cxnId="{AB3510B2-2D4B-4A77-86DC-6C90EB0DD1CD}">
      <dgm:prSet/>
      <dgm:spPr/>
      <dgm:t>
        <a:bodyPr/>
        <a:lstStyle/>
        <a:p>
          <a:endParaRPr lang="en-IN"/>
        </a:p>
      </dgm:t>
    </dgm:pt>
    <dgm:pt modelId="{B4004861-EAD3-4C17-97B7-0917E375FF7F}">
      <dgm:prSet/>
      <dgm:spPr/>
      <dgm:t>
        <a:bodyPr/>
        <a:lstStyle/>
        <a:p>
          <a:endParaRPr lang="en-IN"/>
        </a:p>
      </dgm:t>
    </dgm:pt>
    <dgm:pt modelId="{BD362B80-ABCD-47EC-90BD-7AB0A3D59C1C}" type="parTrans" cxnId="{E6143C1D-9F89-4339-9DCE-DB9C5C3F9283}">
      <dgm:prSet/>
      <dgm:spPr/>
      <dgm:t>
        <a:bodyPr/>
        <a:lstStyle/>
        <a:p>
          <a:endParaRPr lang="en-IN"/>
        </a:p>
      </dgm:t>
    </dgm:pt>
    <dgm:pt modelId="{7A482D94-E6CF-4DF5-A712-97F04C406550}" type="sibTrans" cxnId="{E6143C1D-9F89-4339-9DCE-DB9C5C3F9283}">
      <dgm:prSet/>
      <dgm:spPr/>
      <dgm:t>
        <a:bodyPr/>
        <a:lstStyle/>
        <a:p>
          <a:endParaRPr lang="en-IN"/>
        </a:p>
      </dgm:t>
    </dgm:pt>
    <dgm:pt modelId="{9D30991A-A93D-439B-866A-1A09504F2B32}" type="pres">
      <dgm:prSet presAssocID="{D98381F3-8F48-4EE2-9EF1-477195C7D1F4}" presName="Name0" presStyleCnt="0">
        <dgm:presLayoutVars>
          <dgm:dir/>
          <dgm:resizeHandles val="exact"/>
        </dgm:presLayoutVars>
      </dgm:prSet>
      <dgm:spPr/>
    </dgm:pt>
    <dgm:pt modelId="{882367E6-7F0A-467D-80A8-EF61D31E72F1}" type="pres">
      <dgm:prSet presAssocID="{2A733572-351C-4E07-82CB-E1E86B72062C}" presName="node" presStyleLbl="node1" presStyleIdx="0" presStyleCnt="4">
        <dgm:presLayoutVars>
          <dgm:bulletEnabled val="1"/>
        </dgm:presLayoutVars>
      </dgm:prSet>
      <dgm:spPr/>
    </dgm:pt>
    <dgm:pt modelId="{9134A97B-3324-4015-A537-C1E44905E3AE}" type="pres">
      <dgm:prSet presAssocID="{A8483E34-60BB-4005-B31A-8F0BAE7F9D30}" presName="sibTrans" presStyleCnt="0"/>
      <dgm:spPr/>
    </dgm:pt>
    <dgm:pt modelId="{574AACD0-E485-4F20-8596-F75344BA96F0}" type="pres">
      <dgm:prSet presAssocID="{5469FC08-8B73-4F30-9490-886A54C156C2}" presName="node" presStyleLbl="node1" presStyleIdx="1" presStyleCnt="4">
        <dgm:presLayoutVars>
          <dgm:bulletEnabled val="1"/>
        </dgm:presLayoutVars>
      </dgm:prSet>
      <dgm:spPr/>
    </dgm:pt>
    <dgm:pt modelId="{68AF2F8F-6485-4275-8FA3-4D1924F0717E}" type="pres">
      <dgm:prSet presAssocID="{68EDCAE6-6245-499A-AE83-13AA29C6A018}" presName="sibTrans" presStyleCnt="0"/>
      <dgm:spPr/>
    </dgm:pt>
    <dgm:pt modelId="{F3678323-B080-4F13-80C0-DBD0009A43F8}" type="pres">
      <dgm:prSet presAssocID="{35394990-AF0F-4F56-8E2E-99B1FE64D6BA}" presName="node" presStyleLbl="node1" presStyleIdx="2" presStyleCnt="4">
        <dgm:presLayoutVars>
          <dgm:bulletEnabled val="1"/>
        </dgm:presLayoutVars>
      </dgm:prSet>
      <dgm:spPr/>
    </dgm:pt>
    <dgm:pt modelId="{CD8E1060-DE2E-4FEA-95C7-4EACE0E6E8FC}" type="pres">
      <dgm:prSet presAssocID="{DD04F593-E0F0-4A8F-B766-AD7A9196F7EF}" presName="sibTrans" presStyleCnt="0"/>
      <dgm:spPr/>
    </dgm:pt>
    <dgm:pt modelId="{2C9C0BD5-9AC9-4563-84B2-044CD62215BA}" type="pres">
      <dgm:prSet presAssocID="{B4004861-EAD3-4C17-97B7-0917E375FF7F}" presName="node" presStyleLbl="node1" presStyleIdx="3" presStyleCnt="4" custLinFactNeighborX="36028" custLinFactNeighborY="4762">
        <dgm:presLayoutVars>
          <dgm:bulletEnabled val="1"/>
        </dgm:presLayoutVars>
      </dgm:prSet>
      <dgm:spPr/>
    </dgm:pt>
  </dgm:ptLst>
  <dgm:cxnLst>
    <dgm:cxn modelId="{F9B40F06-48A8-4409-B918-6E795AE06EDF}" type="presOf" srcId="{D98381F3-8F48-4EE2-9EF1-477195C7D1F4}" destId="{9D30991A-A93D-439B-866A-1A09504F2B32}" srcOrd="0" destOrd="0" presId="urn:microsoft.com/office/officeart/2005/8/layout/hList6"/>
    <dgm:cxn modelId="{A0CFA606-FA9C-4BC6-AFBF-A325CDF8087C}" srcId="{D98381F3-8F48-4EE2-9EF1-477195C7D1F4}" destId="{5469FC08-8B73-4F30-9490-886A54C156C2}" srcOrd="1" destOrd="0" parTransId="{6ED5DD7A-67D1-424D-8258-09D70A576497}" sibTransId="{68EDCAE6-6245-499A-AE83-13AA29C6A018}"/>
    <dgm:cxn modelId="{5DBA6B0F-083F-40BB-86EF-4DDA113359F6}" srcId="{D98381F3-8F48-4EE2-9EF1-477195C7D1F4}" destId="{35394990-AF0F-4F56-8E2E-99B1FE64D6BA}" srcOrd="2" destOrd="0" parTransId="{B9B78197-02A7-4CB8-A762-867983755A81}" sibTransId="{DD04F593-E0F0-4A8F-B766-AD7A9196F7EF}"/>
    <dgm:cxn modelId="{E6143C1D-9F89-4339-9DCE-DB9C5C3F9283}" srcId="{D98381F3-8F48-4EE2-9EF1-477195C7D1F4}" destId="{B4004861-EAD3-4C17-97B7-0917E375FF7F}" srcOrd="3" destOrd="0" parTransId="{BD362B80-ABCD-47EC-90BD-7AB0A3D59C1C}" sibTransId="{7A482D94-E6CF-4DF5-A712-97F04C406550}"/>
    <dgm:cxn modelId="{0953A231-2DE6-439F-AB5D-68254D4AD3C4}" srcId="{2A733572-351C-4E07-82CB-E1E86B72062C}" destId="{25AB15ED-E488-493D-9908-1E0B8AEC8023}" srcOrd="0" destOrd="0" parTransId="{92B4DA0C-39BA-4418-9E91-0373FA716F6D}" sibTransId="{C94F02CD-DE99-4418-8C0A-3FE58EE7DF7C}"/>
    <dgm:cxn modelId="{D17B1747-D122-430F-A4A1-0947747E1BA2}" srcId="{5469FC08-8B73-4F30-9490-886A54C156C2}" destId="{7C87D582-C1E7-438F-86E4-A52B3A0C7E7E}" srcOrd="0" destOrd="0" parTransId="{F61A31BE-3CDF-4C5A-9BDD-5E84D53C343D}" sibTransId="{D2156FA7-483A-458D-9539-3C59EA6B5E39}"/>
    <dgm:cxn modelId="{FB551C4A-AE1F-4112-8C25-FD6901EAFC70}" type="presOf" srcId="{7C87D582-C1E7-438F-86E4-A52B3A0C7E7E}" destId="{574AACD0-E485-4F20-8596-F75344BA96F0}" srcOrd="0" destOrd="1" presId="urn:microsoft.com/office/officeart/2005/8/layout/hList6"/>
    <dgm:cxn modelId="{1889395A-BA87-40F0-B0E3-C92408F0E0D9}" type="presOf" srcId="{B4004861-EAD3-4C17-97B7-0917E375FF7F}" destId="{2C9C0BD5-9AC9-4563-84B2-044CD62215BA}" srcOrd="0" destOrd="0" presId="urn:microsoft.com/office/officeart/2005/8/layout/hList6"/>
    <dgm:cxn modelId="{4D443F83-2990-4114-9F00-FE3D487E3DB2}" srcId="{2A733572-351C-4E07-82CB-E1E86B72062C}" destId="{04E12F36-DA4B-40D2-B6FB-9CCD53FDF583}" srcOrd="1" destOrd="0" parTransId="{3C53FF2F-F8F0-4C0C-9BB8-01A577FA8793}" sibTransId="{134CEED2-8306-41ED-996B-194C01149AF2}"/>
    <dgm:cxn modelId="{7F05CC84-9395-4C0E-8CA8-554447875A9D}" type="presOf" srcId="{04E12F36-DA4B-40D2-B6FB-9CCD53FDF583}" destId="{882367E6-7F0A-467D-80A8-EF61D31E72F1}" srcOrd="0" destOrd="2" presId="urn:microsoft.com/office/officeart/2005/8/layout/hList6"/>
    <dgm:cxn modelId="{927E1A86-DF47-450F-9926-A806EE0CDCEA}" type="presOf" srcId="{8CD22DED-0612-4CE2-8568-071DD6AB52F3}" destId="{F3678323-B080-4F13-80C0-DBD0009A43F8}" srcOrd="0" destOrd="1" presId="urn:microsoft.com/office/officeart/2005/8/layout/hList6"/>
    <dgm:cxn modelId="{599182A0-DFDB-40A6-A4DF-489022B69AD9}" type="presOf" srcId="{35394990-AF0F-4F56-8E2E-99B1FE64D6BA}" destId="{F3678323-B080-4F13-80C0-DBD0009A43F8}" srcOrd="0" destOrd="0" presId="urn:microsoft.com/office/officeart/2005/8/layout/hList6"/>
    <dgm:cxn modelId="{AB3510B2-2D4B-4A77-86DC-6C90EB0DD1CD}" srcId="{35394990-AF0F-4F56-8E2E-99B1FE64D6BA}" destId="{8CD22DED-0612-4CE2-8568-071DD6AB52F3}" srcOrd="0" destOrd="0" parTransId="{49B9730E-5F40-487D-BAE1-DB532B22C4D2}" sibTransId="{373413B7-8D60-4075-928D-BD9C849594B8}"/>
    <dgm:cxn modelId="{1EEA3BBC-2D95-4385-A478-FA9AB09899D8}" type="presOf" srcId="{5469FC08-8B73-4F30-9490-886A54C156C2}" destId="{574AACD0-E485-4F20-8596-F75344BA96F0}" srcOrd="0" destOrd="0" presId="urn:microsoft.com/office/officeart/2005/8/layout/hList6"/>
    <dgm:cxn modelId="{B666E3C3-1ABB-49FC-9072-246CC1F15E99}" srcId="{D98381F3-8F48-4EE2-9EF1-477195C7D1F4}" destId="{2A733572-351C-4E07-82CB-E1E86B72062C}" srcOrd="0" destOrd="0" parTransId="{7C9913FA-4400-49B3-8B2E-C2DB32F83E73}" sibTransId="{A8483E34-60BB-4005-B31A-8F0BAE7F9D30}"/>
    <dgm:cxn modelId="{7CD3EFC6-B4E5-4010-A988-67AFB883D575}" type="presOf" srcId="{2A733572-351C-4E07-82CB-E1E86B72062C}" destId="{882367E6-7F0A-467D-80A8-EF61D31E72F1}" srcOrd="0" destOrd="0" presId="urn:microsoft.com/office/officeart/2005/8/layout/hList6"/>
    <dgm:cxn modelId="{38AB4FF3-40A6-4424-AC8F-06D14D9FA284}" type="presOf" srcId="{25AB15ED-E488-493D-9908-1E0B8AEC8023}" destId="{882367E6-7F0A-467D-80A8-EF61D31E72F1}" srcOrd="0" destOrd="1" presId="urn:microsoft.com/office/officeart/2005/8/layout/hList6"/>
    <dgm:cxn modelId="{A7A55786-1D22-4151-A718-7CE56A355FEC}" type="presParOf" srcId="{9D30991A-A93D-439B-866A-1A09504F2B32}" destId="{882367E6-7F0A-467D-80A8-EF61D31E72F1}" srcOrd="0" destOrd="0" presId="urn:microsoft.com/office/officeart/2005/8/layout/hList6"/>
    <dgm:cxn modelId="{03B792E9-A08B-4B9D-8E07-D49DC3B317C9}" type="presParOf" srcId="{9D30991A-A93D-439B-866A-1A09504F2B32}" destId="{9134A97B-3324-4015-A537-C1E44905E3AE}" srcOrd="1" destOrd="0" presId="urn:microsoft.com/office/officeart/2005/8/layout/hList6"/>
    <dgm:cxn modelId="{E8E3D806-6131-4417-9F52-222CDD407290}" type="presParOf" srcId="{9D30991A-A93D-439B-866A-1A09504F2B32}" destId="{574AACD0-E485-4F20-8596-F75344BA96F0}" srcOrd="2" destOrd="0" presId="urn:microsoft.com/office/officeart/2005/8/layout/hList6"/>
    <dgm:cxn modelId="{5CC11F6B-2605-4FE3-9B20-97500F927205}" type="presParOf" srcId="{9D30991A-A93D-439B-866A-1A09504F2B32}" destId="{68AF2F8F-6485-4275-8FA3-4D1924F0717E}" srcOrd="3" destOrd="0" presId="urn:microsoft.com/office/officeart/2005/8/layout/hList6"/>
    <dgm:cxn modelId="{FF2B7228-5707-4948-A2FC-D0F6C114708C}" type="presParOf" srcId="{9D30991A-A93D-439B-866A-1A09504F2B32}" destId="{F3678323-B080-4F13-80C0-DBD0009A43F8}" srcOrd="4" destOrd="0" presId="urn:microsoft.com/office/officeart/2005/8/layout/hList6"/>
    <dgm:cxn modelId="{75B640EE-608B-4AFA-8485-4ECE99A30023}" type="presParOf" srcId="{9D30991A-A93D-439B-866A-1A09504F2B32}" destId="{CD8E1060-DE2E-4FEA-95C7-4EACE0E6E8FC}" srcOrd="5" destOrd="0" presId="urn:microsoft.com/office/officeart/2005/8/layout/hList6"/>
    <dgm:cxn modelId="{9CE2D748-8C6D-43ED-A721-9A994D6A150C}" type="presParOf" srcId="{9D30991A-A93D-439B-866A-1A09504F2B32}" destId="{2C9C0BD5-9AC9-4563-84B2-044CD62215BA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367E6-7F0A-467D-80A8-EF61D31E72F1}">
      <dsp:nvSpPr>
        <dsp:cNvPr id="0" name=""/>
        <dsp:cNvSpPr/>
      </dsp:nvSpPr>
      <dsp:spPr>
        <a:xfrm rot="16200000">
          <a:off x="-1026451" y="1029018"/>
          <a:ext cx="4577680" cy="251964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42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Encoding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One-hot encoding is applied to feature like  category_name and shipping to convert them into numerical format.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Binary encoding is applied to feature like is_expensive and is_luxourious to create a binary column.</a:t>
          </a:r>
        </a:p>
      </dsp:txBody>
      <dsp:txXfrm rot="5400000">
        <a:off x="2568" y="915535"/>
        <a:ext cx="2519642" cy="2746608"/>
      </dsp:txXfrm>
    </dsp:sp>
    <dsp:sp modelId="{574AACD0-E485-4F20-8596-F75344BA96F0}">
      <dsp:nvSpPr>
        <dsp:cNvPr id="0" name=""/>
        <dsp:cNvSpPr/>
      </dsp:nvSpPr>
      <dsp:spPr>
        <a:xfrm rot="16200000">
          <a:off x="1682164" y="1029018"/>
          <a:ext cx="4577680" cy="251964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42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Outlier Removal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Extreme price values below $3 and above $2000 were identified and remove to ensure reliable model training.</a:t>
          </a:r>
        </a:p>
      </dsp:txBody>
      <dsp:txXfrm rot="5400000">
        <a:off x="2711183" y="915535"/>
        <a:ext cx="2519642" cy="2746608"/>
      </dsp:txXfrm>
    </dsp:sp>
    <dsp:sp modelId="{F3678323-B080-4F13-80C0-DBD0009A43F8}">
      <dsp:nvSpPr>
        <dsp:cNvPr id="0" name=""/>
        <dsp:cNvSpPr/>
      </dsp:nvSpPr>
      <dsp:spPr>
        <a:xfrm rot="16200000">
          <a:off x="4390779" y="1029018"/>
          <a:ext cx="4577680" cy="251964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42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Text Handling for missing values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/>
            <a:t>The combined text feature ( from brand_name, and item_description) helps manage missing data by treating placeholders like "Unknown" as valid tokens during tokenization, avoiding bias in the model.</a:t>
          </a:r>
        </a:p>
      </dsp:txBody>
      <dsp:txXfrm rot="5400000">
        <a:off x="5419798" y="915535"/>
        <a:ext cx="2519642" cy="2746608"/>
      </dsp:txXfrm>
    </dsp:sp>
    <dsp:sp modelId="{2C9C0BD5-9AC9-4563-84B2-044CD62215BA}">
      <dsp:nvSpPr>
        <dsp:cNvPr id="0" name=""/>
        <dsp:cNvSpPr/>
      </dsp:nvSpPr>
      <dsp:spPr>
        <a:xfrm rot="16200000">
          <a:off x="7101962" y="1029018"/>
          <a:ext cx="4577680" cy="251964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42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5400000">
        <a:off x="8130981" y="915535"/>
        <a:ext cx="2519642" cy="2746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5.08313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www.mdpi.com/2076-3417/13/19/11112" TargetMode="External"/><Relationship Id="rId7" Type="http://schemas.openxmlformats.org/officeDocument/2006/relationships/hyperlink" Target="https://www.jetir.org/papers/JETIR2403665.pdf" TargetMode="External"/><Relationship Id="rId12" Type="http://schemas.openxmlformats.org/officeDocument/2006/relationships/hyperlink" Target="https://www.researchgate.net/publication/349918172_Dynamic_Pricing_and_Price_Commitment_of_New_Experience_Good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nk.springer.com/chapter/10.1007/978-3-031-18483-3_4" TargetMode="External"/><Relationship Id="rId11" Type="http://schemas.openxmlformats.org/officeDocument/2006/relationships/hyperlink" Target="https://www.atlantis-press.com/proceedings/icfied-22/125971790" TargetMode="External"/><Relationship Id="rId5" Type="http://schemas.openxmlformats.org/officeDocument/2006/relationships/hyperlink" Target="https://arxiv.org/pdf/2308.11939" TargetMode="External"/><Relationship Id="rId10" Type="http://schemas.openxmlformats.org/officeDocument/2006/relationships/hyperlink" Target="https://ieeexplore.ieee.org/document/10129443" TargetMode="External"/><Relationship Id="rId4" Type="http://schemas.openxmlformats.org/officeDocument/2006/relationships/hyperlink" Target="https://www.mdpi.com/2227-7390/11/11/2502" TargetMode="External"/><Relationship Id="rId9" Type="http://schemas.openxmlformats.org/officeDocument/2006/relationships/hyperlink" Target="https://www.mdpi.com/2079-8954/12/6/21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5335678" y="3183963"/>
            <a:ext cx="11505544" cy="11045322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3" y="0"/>
                </a:lnTo>
                <a:lnTo>
                  <a:pt x="11505543" y="11045323"/>
                </a:lnTo>
                <a:lnTo>
                  <a:pt x="0" y="11045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83930" y="3958412"/>
            <a:ext cx="13904941" cy="3514719"/>
            <a:chOff x="0" y="0"/>
            <a:chExt cx="18539921" cy="468629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8539921" cy="3625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01"/>
                </a:lnSpc>
              </a:pPr>
              <a:r>
                <a:rPr lang="en-US" sz="8501" dirty="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Retail Price Prediction Using ML and DL Algorithms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9542"/>
              <a:ext cx="1732884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0586968">
            <a:off x="13371060" y="3339522"/>
            <a:ext cx="10402753" cy="9986643"/>
          </a:xfrm>
          <a:custGeom>
            <a:avLst/>
            <a:gdLst/>
            <a:ahLst/>
            <a:cxnLst/>
            <a:rect l="l" t="t" r="r" b="b"/>
            <a:pathLst>
              <a:path w="10402753" h="9986643">
                <a:moveTo>
                  <a:pt x="0" y="0"/>
                </a:moveTo>
                <a:lnTo>
                  <a:pt x="10402753" y="0"/>
                </a:lnTo>
                <a:lnTo>
                  <a:pt x="10402753" y="9986644"/>
                </a:lnTo>
                <a:lnTo>
                  <a:pt x="0" y="998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32288" y="807206"/>
            <a:ext cx="1513166" cy="2011478"/>
          </a:xfrm>
          <a:custGeom>
            <a:avLst/>
            <a:gdLst/>
            <a:ahLst/>
            <a:cxnLst/>
            <a:rect l="l" t="t" r="r" b="b"/>
            <a:pathLst>
              <a:path w="1513166" h="2011478">
                <a:moveTo>
                  <a:pt x="0" y="0"/>
                </a:moveTo>
                <a:lnTo>
                  <a:pt x="1513166" y="0"/>
                </a:lnTo>
                <a:lnTo>
                  <a:pt x="1513166" y="2011478"/>
                </a:lnTo>
                <a:lnTo>
                  <a:pt x="0" y="201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03875" y="8154949"/>
            <a:ext cx="6393695" cy="1103351"/>
            <a:chOff x="0" y="0"/>
            <a:chExt cx="8524926" cy="1471135"/>
          </a:xfrm>
        </p:grpSpPr>
        <p:sp>
          <p:nvSpPr>
            <p:cNvPr id="9" name="TextBox 9"/>
            <p:cNvSpPr txBox="1"/>
            <p:nvPr/>
          </p:nvSpPr>
          <p:spPr>
            <a:xfrm>
              <a:off x="0" y="763090"/>
              <a:ext cx="8524926" cy="708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5"/>
                </a:lnSpc>
              </a:pPr>
              <a:r>
                <a:rPr lang="en-US" sz="3373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19 Mandar Tarmale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24926" cy="70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5"/>
                </a:lnSpc>
              </a:pPr>
              <a:r>
                <a:rPr lang="en-US" sz="3373" b="1">
                  <a:solidFill>
                    <a:srgbClr val="000000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24 Furkan Mistry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13904941" cy="2247894"/>
            <a:chOff x="0" y="0"/>
            <a:chExt cx="18539921" cy="29971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71450"/>
              <a:ext cx="18539921" cy="193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41"/>
                </a:lnSpc>
              </a:pPr>
              <a:r>
                <a:rPr lang="en-US" sz="8700" b="1">
                  <a:solidFill>
                    <a:srgbClr val="000000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RESEARCH PROJECT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30442"/>
              <a:ext cx="1732884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053112"/>
            <a:ext cx="8863890" cy="5707836"/>
          </a:xfrm>
          <a:custGeom>
            <a:avLst/>
            <a:gdLst/>
            <a:ahLst/>
            <a:cxnLst/>
            <a:rect l="l" t="t" r="r" b="b"/>
            <a:pathLst>
              <a:path w="8863890" h="5707836">
                <a:moveTo>
                  <a:pt x="0" y="0"/>
                </a:moveTo>
                <a:lnTo>
                  <a:pt x="8863890" y="0"/>
                </a:lnTo>
                <a:lnTo>
                  <a:pt x="8863890" y="5707836"/>
                </a:lnTo>
                <a:lnTo>
                  <a:pt x="0" y="5707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0110" y="1028700"/>
            <a:ext cx="8689938" cy="87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 XGBoost Model Architecture: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Gradient Boosting Trees: XGBoost utilizes an ensemble of decision trees where each tree corrects the errors made by the previous one.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Base Learner: Each decision tree serves as the base learner, and XGBoost applies boosting to reduce bias and variance.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Objective Function: The model is trained to minimize a loss function using both regularization and gradient descent techniques.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Output: The final output is a continuous predicted price, optimized to minimize metrics like RMSLE and RMSE.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Feature Importance: XGBoost also provides insights into feature importance, helping to understand which features (e.g., item condition, brand, shipping) have the greatest impact on price predictions.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912D3-4103-697B-8C14-3690A52E823D}"/>
              </a:ext>
            </a:extLst>
          </p:cNvPr>
          <p:cNvSpPr txBox="1"/>
          <p:nvPr/>
        </p:nvSpPr>
        <p:spPr>
          <a:xfrm>
            <a:off x="6308054" y="0"/>
            <a:ext cx="6019800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700" b="1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Model Building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897805"/>
            <a:ext cx="9262857" cy="6491390"/>
          </a:xfrm>
          <a:custGeom>
            <a:avLst/>
            <a:gdLst/>
            <a:ahLst/>
            <a:cxnLst/>
            <a:rect l="l" t="t" r="r" b="b"/>
            <a:pathLst>
              <a:path w="9262857" h="6491390">
                <a:moveTo>
                  <a:pt x="0" y="0"/>
                </a:moveTo>
                <a:lnTo>
                  <a:pt x="9262857" y="0"/>
                </a:lnTo>
                <a:lnTo>
                  <a:pt x="9262857" y="6491391"/>
                </a:lnTo>
                <a:lnTo>
                  <a:pt x="0" y="6491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3" r="-11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869" y="1355805"/>
            <a:ext cx="9363071" cy="87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     LSTM Model Architecture: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Sequential Data Processing: LSTM processes sequential data like item descriptions, capturing long-range dependencies in the text.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LSTM Cells: The architecture consists of input, forget, and output gates that allow the model to selectively remember and forget information over time.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Fully Connected Layers: After the LSTM layers, the output is flattened into a one-dimensional tensor and passed through fully connected layers for further processing.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Activation Function: The model uses a sigmoid activation function in the output layer to predict a continuous price value.</a:t>
            </a:r>
          </a:p>
          <a:p>
            <a:pPr marL="582930" lvl="1" indent="-291465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Model Output: The final output is the</a:t>
            </a:r>
            <a:r>
              <a:rPr lang="en-US" sz="270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predicted retail price, optimized based on performance metrics such as MAE and MAPE.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3D311-D49B-C4AB-DC38-24E917D137E0}"/>
              </a:ext>
            </a:extLst>
          </p:cNvPr>
          <p:cNvSpPr txBox="1"/>
          <p:nvPr/>
        </p:nvSpPr>
        <p:spPr>
          <a:xfrm>
            <a:off x="6602366" y="109587"/>
            <a:ext cx="6019800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700" b="1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Model Building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762" y="4099711"/>
            <a:ext cx="7372876" cy="5602736"/>
          </a:xfrm>
          <a:custGeom>
            <a:avLst/>
            <a:gdLst/>
            <a:ahLst/>
            <a:cxnLst/>
            <a:rect l="l" t="t" r="r" b="b"/>
            <a:pathLst>
              <a:path w="7372876" h="5602736">
                <a:moveTo>
                  <a:pt x="0" y="0"/>
                </a:moveTo>
                <a:lnTo>
                  <a:pt x="7372876" y="0"/>
                </a:lnTo>
                <a:lnTo>
                  <a:pt x="7372876" y="5602736"/>
                </a:lnTo>
                <a:lnTo>
                  <a:pt x="0" y="5602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34400" y="4099711"/>
            <a:ext cx="9128099" cy="5419809"/>
          </a:xfrm>
          <a:custGeom>
            <a:avLst/>
            <a:gdLst/>
            <a:ahLst/>
            <a:cxnLst/>
            <a:rect l="l" t="t" r="r" b="b"/>
            <a:pathLst>
              <a:path w="9128099" h="5419809">
                <a:moveTo>
                  <a:pt x="0" y="0"/>
                </a:moveTo>
                <a:lnTo>
                  <a:pt x="9128098" y="0"/>
                </a:lnTo>
                <a:lnTo>
                  <a:pt x="9128098" y="5419808"/>
                </a:lnTo>
                <a:lnTo>
                  <a:pt x="0" y="541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4267200" y="1770137"/>
            <a:ext cx="11736292" cy="18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Performance Metrics: RMSLE, RMSE, MAE, MAPE, R².</a:t>
            </a: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XGBoost: Higher R² and RMSLE scores.</a:t>
            </a:r>
          </a:p>
          <a:p>
            <a:pPr marL="604519" lvl="1" indent="-302260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LSTM: Better handling of text-based features.</a:t>
            </a:r>
          </a:p>
          <a:p>
            <a:pPr algn="ctr">
              <a:lnSpc>
                <a:spcPts val="3639"/>
              </a:lnSpc>
            </a:pPr>
            <a:endParaRPr lang="en-US" sz="2799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67200" y="142135"/>
            <a:ext cx="11021367" cy="112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700" b="1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RESULTS AND DISCUSSION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87885" y="-247890"/>
            <a:ext cx="5912227" cy="129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7999" y="1334076"/>
            <a:ext cx="17112001" cy="855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study demonstrates the effectiveness of machine learning and deep learning models, specifically XGBoost and Long Short-Term Memory (LSTM) networks, in predicting optimal retail prices for products on the Mercari marketplace.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b="1" u="sng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Findings: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XGBoost outperforms LSTM in handling structured data, efficiently capturing relationships between features like item condition, brand, and category.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LSTM excels in modeling text-based complexities, such as item descriptions, which enhances pricing predictions.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b="1" u="sng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Performance Metrics: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Both models were evaluated using RMSLE, RMSE, MAE, MAPE, and R². XGBoost achieved better results in RMSLE and R², while LSTM demonstrated competitive performance, particularly in MAPE.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b="1" u="sng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Implications: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Both models provide data-driven pricing recommendations, enabling dynamic pricing strategies to help sellers optimize their prices.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These models can improve competitiveness on e-commerce platforms by making pricing decisions more responsive to market trends and customer preferences.</a:t>
            </a:r>
          </a:p>
          <a:p>
            <a:pPr algn="l">
              <a:lnSpc>
                <a:spcPts val="3792"/>
              </a:lnSpc>
              <a:spcBef>
                <a:spcPct val="0"/>
              </a:spcBef>
            </a:pPr>
            <a:r>
              <a:rPr lang="en-US" sz="270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findings suggest that leveraging these models can lead to better sales performance and profitability in a dynamic retail environment.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29225" y="339920"/>
            <a:ext cx="7829550" cy="112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700" b="1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Future Enhancement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5583" y="1955201"/>
            <a:ext cx="15288440" cy="800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304" lvl="1" indent="-329652" algn="l">
              <a:lnSpc>
                <a:spcPts val="3969"/>
              </a:lnSpc>
              <a:buFont typeface="Arial"/>
              <a:buChar char="•"/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Focus Area: This study focuses on Mercari, analyzing product listings to optimize pricing strategies.</a:t>
            </a:r>
          </a:p>
          <a:p>
            <a:pPr marL="659304" lvl="1" indent="-329652" algn="l">
              <a:lnSpc>
                <a:spcPts val="3969"/>
              </a:lnSpc>
              <a:buFont typeface="Arial"/>
              <a:buChar char="•"/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Feature Limitations:</a:t>
            </a:r>
          </a:p>
          <a:p>
            <a:pPr marL="659304" lvl="1" indent="-329652" algn="l">
              <a:lnSpc>
                <a:spcPts val="3969"/>
              </a:lnSpc>
              <a:buFont typeface="Arial"/>
              <a:buChar char="•"/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analysis is restricted to available dataset features like item condition, category, brand, and shipping information.</a:t>
            </a:r>
          </a:p>
          <a:p>
            <a:pPr marL="659304" lvl="1" indent="-329652" algn="l">
              <a:lnSpc>
                <a:spcPts val="3969"/>
              </a:lnSpc>
              <a:buFont typeface="Arial"/>
              <a:buChar char="•"/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Future enhancements could include augmenting the dataset with additional features like temporal trends, user demographics, and competitive pricing for improved predictions.</a:t>
            </a:r>
          </a:p>
          <a:p>
            <a:pPr marL="659304" lvl="1" indent="-329652" algn="l">
              <a:lnSpc>
                <a:spcPts val="3969"/>
              </a:lnSpc>
              <a:buFont typeface="Arial"/>
              <a:buChar char="•"/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Generalizability: Findings are specific to </a:t>
            </a:r>
            <a:r>
              <a:rPr lang="en-US" sz="3053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Mercari’s</a:t>
            </a: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marketplace and may not extend to other e-commerce platforms or regions beyond Japan.</a:t>
            </a:r>
          </a:p>
          <a:p>
            <a:pPr marL="659304" lvl="1" indent="-329652" algn="l">
              <a:lnSpc>
                <a:spcPts val="3969"/>
              </a:lnSpc>
              <a:buFont typeface="Arial"/>
              <a:buChar char="•"/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Future Directions:</a:t>
            </a:r>
          </a:p>
          <a:p>
            <a:pPr algn="l">
              <a:lnSpc>
                <a:spcPts val="3969"/>
              </a:lnSpc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1)Incorporate temporal and geographic data for broader applicability.</a:t>
            </a:r>
          </a:p>
          <a:p>
            <a:pPr algn="l">
              <a:lnSpc>
                <a:spcPts val="3969"/>
              </a:lnSpc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2)Expand analysis to other marketplaces with diverse pricing dynamics.</a:t>
            </a:r>
          </a:p>
          <a:p>
            <a:pPr algn="l">
              <a:lnSpc>
                <a:spcPts val="3969"/>
              </a:lnSpc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3)Broaden the scope to include datasets from different e-commerce platforms and </a:t>
            </a:r>
          </a:p>
          <a:p>
            <a:pPr algn="l">
              <a:lnSpc>
                <a:spcPts val="3969"/>
              </a:lnSpc>
            </a:pPr>
            <a:r>
              <a:rPr lang="en-US" sz="3053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     geographic regions for generalization.</a:t>
            </a:r>
          </a:p>
          <a:p>
            <a:pPr algn="l">
              <a:lnSpc>
                <a:spcPts val="3969"/>
              </a:lnSpc>
            </a:pPr>
            <a:endParaRPr lang="en-US" sz="3053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181952" y="94210"/>
            <a:ext cx="1527891" cy="1868979"/>
          </a:xfrm>
          <a:custGeom>
            <a:avLst/>
            <a:gdLst/>
            <a:ahLst/>
            <a:cxnLst/>
            <a:rect l="l" t="t" r="r" b="b"/>
            <a:pathLst>
              <a:path w="1527891" h="1868979">
                <a:moveTo>
                  <a:pt x="0" y="0"/>
                </a:moveTo>
                <a:lnTo>
                  <a:pt x="1527890" y="0"/>
                </a:lnTo>
                <a:lnTo>
                  <a:pt x="1527890" y="1868980"/>
                </a:lnTo>
                <a:lnTo>
                  <a:pt x="0" y="186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EC38F-3E27-32EE-4754-4FE75EC2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BB495C-4C25-5B35-AB85-1D5B664197AD}"/>
              </a:ext>
            </a:extLst>
          </p:cNvPr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26245B5-0D30-907B-907A-411C37F607CB}"/>
              </a:ext>
            </a:extLst>
          </p:cNvPr>
          <p:cNvSpPr txBox="1"/>
          <p:nvPr/>
        </p:nvSpPr>
        <p:spPr>
          <a:xfrm>
            <a:off x="5229225" y="-114404"/>
            <a:ext cx="7829550" cy="112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700" b="1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References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B0C20A5-CD48-7A3A-7AF8-CD3DB161E0BE}"/>
              </a:ext>
            </a:extLst>
          </p:cNvPr>
          <p:cNvSpPr txBox="1"/>
          <p:nvPr/>
        </p:nvSpPr>
        <p:spPr>
          <a:xfrm>
            <a:off x="479579" y="1028699"/>
            <a:ext cx="17230264" cy="937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3"/>
              </a:rPr>
              <a:t>Applying Machine Learning in Retail Demand Prediction—A Comparison of Tree-Based Ensembles and Long Short-Term Memory-Based Deep Learning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Mehran Nasseri, Taha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Falatouri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, Patrick Brandtner,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Farzaneh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Darbanian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4"/>
              </a:rPr>
              <a:t>Supply Chain Demand Forecasting and Price Optimisation Models with Substitution Effect 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- Keun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Hee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Lee, Mali Abdollahian, Sergei Schreider, Sona Taheri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5"/>
              </a:rPr>
              <a:t>Retail Demand Forecasting: A Comparative Study for Multivariate Time Series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Md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Sabbirul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Haque, Md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Shahedul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Amin,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Jonayet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Miah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6"/>
              </a:rPr>
              <a:t>Improving Sales Prediction for Point-of-Sale Retail Using Machine Learning and Clustering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Chibuzor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Udokwu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, Patrick Brandtner,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Farzaneh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Darbanian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, Taha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Falatouri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0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7"/>
              </a:rPr>
              <a:t>Enhancing Retail Price Optimization Strategies for Improved Performance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Belovedinla L.G and A. Revathi </a:t>
            </a: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8"/>
              </a:rPr>
              <a:t>Markdowns in E-Commerce Fresh Retail: A Counterfactual Prediction and Multi-Period Optimization Approach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Junhao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Hua, Ling Yan, Huan Xu, Cheng Yang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9"/>
              </a:rPr>
              <a:t>Forecasting Retail Sales for Furniture and Furnishing Items through the Employment of Multiple Linear Regression and Holt–Winters Models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Melike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Nur İnce,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Çağatay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Taşdemir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10"/>
              </a:rPr>
              <a:t>Retail Sales Forecast Based on Machine Learning Methods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Siti </a:t>
            </a:r>
            <a:r>
              <a:rPr lang="en-IN" sz="2530" b="0" i="0" u="none" strike="noStrike" dirty="0" err="1">
                <a:solidFill>
                  <a:srgbClr val="000000"/>
                </a:solidFill>
                <a:effectLst/>
                <a:latin typeface="Nunito" pitchFamily="2" charset="0"/>
              </a:rPr>
              <a:t>Syafiqah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Mohd Salleh, Moong Lye Loo, Michael Christian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11"/>
              </a:rPr>
              <a:t>Analyze the Growth Rate of Price using Machine Learning</a:t>
            </a:r>
            <a:r>
              <a:rPr lang="en-IN" sz="2530" b="1" i="0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11"/>
              </a:rPr>
              <a:t> </a:t>
            </a:r>
            <a:r>
              <a:rPr lang="en-IN" sz="2530" b="1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- </a:t>
            </a:r>
            <a:r>
              <a:rPr lang="en-IN" sz="2530" b="0" i="0" u="none" strike="noStrike" dirty="0">
                <a:solidFill>
                  <a:srgbClr val="252525"/>
                </a:solidFill>
                <a:effectLst/>
                <a:latin typeface="Nunito" pitchFamily="2" charset="0"/>
              </a:rPr>
              <a:t>Yuxiao He </a:t>
            </a:r>
            <a:endParaRPr lang="en-IN" sz="2530" dirty="0">
              <a:latin typeface="Nunito" pitchFamily="2" charset="0"/>
            </a:endParaRPr>
          </a:p>
          <a:p>
            <a:pPr marL="514350" indent="-51435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sz="2530" b="0" i="1" u="sng" strike="noStrike" dirty="0">
                <a:solidFill>
                  <a:srgbClr val="1155CC"/>
                </a:solidFill>
                <a:effectLst/>
                <a:latin typeface="Nunito" pitchFamily="2" charset="0"/>
                <a:hlinkClick r:id="rId12"/>
              </a:rPr>
              <a:t>Dynamic Pricing for Retail: A Linear Regression Approach</a:t>
            </a:r>
            <a:r>
              <a:rPr lang="en-IN" sz="2530" b="0" i="0" u="none" strike="noStrike" dirty="0">
                <a:solidFill>
                  <a:srgbClr val="000000"/>
                </a:solidFill>
                <a:effectLst/>
                <a:latin typeface="Nunito" pitchFamily="2" charset="0"/>
              </a:rPr>
              <a:t> - </a:t>
            </a:r>
            <a:r>
              <a:rPr lang="en-IN" sz="2530" b="0" i="0" u="none" strike="noStrike" dirty="0">
                <a:solidFill>
                  <a:srgbClr val="252525"/>
                </a:solidFill>
                <a:effectLst/>
                <a:latin typeface="Nunito" pitchFamily="2" charset="0"/>
              </a:rPr>
              <a:t>Zhang, Yifan, Wei, Chen, &amp; Liu, Anna </a:t>
            </a:r>
            <a:endParaRPr lang="en-IN" sz="2530" b="0" dirty="0">
              <a:effectLst/>
              <a:latin typeface="Nunito" pitchFamily="2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7DCEAB7-C10F-D826-15A5-9AC9E9F19754}"/>
              </a:ext>
            </a:extLst>
          </p:cNvPr>
          <p:cNvSpPr/>
          <p:nvPr/>
        </p:nvSpPr>
        <p:spPr>
          <a:xfrm>
            <a:off x="16181952" y="94210"/>
            <a:ext cx="1527891" cy="1868979"/>
          </a:xfrm>
          <a:custGeom>
            <a:avLst/>
            <a:gdLst/>
            <a:ahLst/>
            <a:cxnLst/>
            <a:rect l="l" t="t" r="r" b="b"/>
            <a:pathLst>
              <a:path w="1527891" h="1868979">
                <a:moveTo>
                  <a:pt x="0" y="0"/>
                </a:moveTo>
                <a:lnTo>
                  <a:pt x="1527890" y="0"/>
                </a:lnTo>
                <a:lnTo>
                  <a:pt x="1527890" y="1868980"/>
                </a:lnTo>
                <a:lnTo>
                  <a:pt x="0" y="18689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89555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83964" y="2068179"/>
            <a:ext cx="10720072" cy="6150641"/>
          </a:xfrm>
          <a:custGeom>
            <a:avLst/>
            <a:gdLst/>
            <a:ahLst/>
            <a:cxnLst/>
            <a:rect l="l" t="t" r="r" b="b"/>
            <a:pathLst>
              <a:path w="10720072" h="6150641">
                <a:moveTo>
                  <a:pt x="0" y="0"/>
                </a:moveTo>
                <a:lnTo>
                  <a:pt x="10720072" y="0"/>
                </a:lnTo>
                <a:lnTo>
                  <a:pt x="10720072" y="6150642"/>
                </a:lnTo>
                <a:lnTo>
                  <a:pt x="0" y="615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57441" y="4109817"/>
            <a:ext cx="8573119" cy="2067366"/>
            <a:chOff x="0" y="0"/>
            <a:chExt cx="11430825" cy="275648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80975"/>
              <a:ext cx="11430825" cy="200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5727"/>
              <a:ext cx="11430825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1839387" y="-1808173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9"/>
                </a:lnTo>
                <a:lnTo>
                  <a:pt x="0" y="1741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7449" y="-109094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61973" y="385762"/>
            <a:ext cx="49690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7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80371"/>
            <a:ext cx="16230600" cy="588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Retail pricing is the process of setting prices for products sold to customers, influenced by factors such as competition, demand, and costs.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 is crucial for businesses to find the right price to attract customers while ensuring profitability.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Dynamic retail markets often experience frequent price changes, making pricing strategies more complex.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Predictive models, like those using machine learning and deep learning, help analyze trends and customer behavior to suggest optimal prices.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Effective pricing strategies can increase revenue, improve market competitiveness, and enhance customer satisfaction.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1059" y="2336507"/>
            <a:ext cx="15045882" cy="706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Retail pricing is a complex and dynamic process affected by several factors such as customer preferences, market trends, competitor actions, and product-specific attributes. 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Traditional pricing models often fall short because they rely on strong assumptions and static equations, failing to capture real-world complexities.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These challenges are particularly pronounced in e-commerce platforms where sellers must account for variables like item condition, brand recognition, and shipping options.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This challenges highlights the need for efficient, data-driven solutions to improve pricing accuracy,  and speed in predicting optimal retail prices.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2208" y="895350"/>
            <a:ext cx="924657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PROBLEM STATEMENT</a:t>
            </a:r>
          </a:p>
        </p:txBody>
      </p:sp>
      <p:sp>
        <p:nvSpPr>
          <p:cNvPr id="5" name="Freeform 5"/>
          <p:cNvSpPr/>
          <p:nvPr/>
        </p:nvSpPr>
        <p:spPr>
          <a:xfrm>
            <a:off x="-1178547" y="2991873"/>
            <a:ext cx="2799606" cy="5787299"/>
          </a:xfrm>
          <a:custGeom>
            <a:avLst/>
            <a:gdLst/>
            <a:ahLst/>
            <a:cxnLst/>
            <a:rect l="l" t="t" r="r" b="b"/>
            <a:pathLst>
              <a:path w="2799606" h="5787299">
                <a:moveTo>
                  <a:pt x="0" y="0"/>
                </a:moveTo>
                <a:lnTo>
                  <a:pt x="2799606" y="0"/>
                </a:lnTo>
                <a:lnTo>
                  <a:pt x="2799606" y="5787299"/>
                </a:lnTo>
                <a:lnTo>
                  <a:pt x="0" y="5787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1839387" y="-1808173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9"/>
                </a:lnTo>
                <a:lnTo>
                  <a:pt x="0" y="1741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7449" y="-109094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38703" y="385762"/>
            <a:ext cx="741059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700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Literature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80319"/>
            <a:ext cx="16230600" cy="480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prior studies, various techniques have been developed to optimize retail pricing using machine learning and deep learning approaches.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Dynamic Pricing for Retail: A Linear Regression Approach (Zhang, Yifan, Wei, Chen, &amp; Liu, Anna)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Enhancing Retail Price Optimization Strategies for Improved Performance </a:t>
            </a:r>
          </a:p>
          <a:p>
            <a:pPr algn="l">
              <a:lnSpc>
                <a:spcPts val="4681"/>
              </a:lnSpc>
            </a:pPr>
            <a:r>
              <a:rPr lang="en-US" sz="360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(Belovedinla L.G and A. Revathi).</a:t>
            </a:r>
          </a:p>
          <a:p>
            <a:pPr marL="777535" lvl="1" indent="-388767" algn="l">
              <a:lnSpc>
                <a:spcPts val="4681"/>
              </a:lnSpc>
              <a:buFont typeface="Arial"/>
              <a:buChar char="•"/>
            </a:pPr>
            <a:r>
              <a:rPr lang="en-US" sz="360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Improving Sales Prediction for Point-of-Sale Retail Using Machine Learning and Clustering (Chibuzor U., Patrick B., </a:t>
            </a:r>
            <a:r>
              <a:rPr lang="en-US" sz="3601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Farzaneh</a:t>
            </a:r>
            <a:r>
              <a:rPr lang="en-US" sz="360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D., and Taha F.)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1839387" y="-1808173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9"/>
                </a:lnTo>
                <a:lnTo>
                  <a:pt x="0" y="1741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57449" y="-109094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27644"/>
              </p:ext>
            </p:extLst>
          </p:nvPr>
        </p:nvGraphicFramePr>
        <p:xfrm>
          <a:off x="8086152" y="1162986"/>
          <a:ext cx="9997919" cy="8560673"/>
        </p:xfrm>
        <a:graphic>
          <a:graphicData uri="http://schemas.openxmlformats.org/drawingml/2006/table">
            <a:tbl>
              <a:tblPr/>
              <a:tblGrid>
                <a:gridCol w="210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020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Description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13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train_id / test_id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Unique identifier for each product listing.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91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Title of the listing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6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item_condition_id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Indicates the condition of the item.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6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category_name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 category the product belongs to (e.g., electronics, clothing).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91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brand_name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 brand associated with the product.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0664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 price at which the item was sold (target variable, available only in the training set).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591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shipping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Shipping fee indicator: 1 for seller-paid shipping, 0 for buyer-paid shipping.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4478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item_description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 textual description of the item, with price-like text removed to ensure data integrity.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410200" y="-147637"/>
            <a:ext cx="850979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0"/>
              </a:lnSpc>
            </a:pPr>
            <a:r>
              <a:rPr lang="en-US" sz="6700" b="1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Dataset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8173" y="1248776"/>
            <a:ext cx="7726302" cy="9248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secondary data used for this study is sourced from the Kaggle website.</a:t>
            </a:r>
          </a:p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dataset used for model training consists of product listing data from the Mercari marketplace. </a:t>
            </a:r>
          </a:p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dataset contains </a:t>
            </a:r>
            <a:r>
              <a:rPr lang="en-US" sz="2900" u="sng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1,482,535 rows </a:t>
            </a: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-US" sz="2900" u="sng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8 columns</a:t>
            </a: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 includes various attributes such as item condition, category, brand, price, shipping details, and item descriptions.</a:t>
            </a:r>
          </a:p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Each product listing has been evaluated for its price, with the target variable being the price at which the item was sold. </a:t>
            </a:r>
          </a:p>
          <a:p>
            <a:pPr marL="626111" lvl="1" indent="-313055" algn="l">
              <a:lnSpc>
                <a:spcPts val="3770"/>
              </a:lnSpc>
              <a:buFont typeface="Arial"/>
              <a:buChar char="•"/>
            </a:pPr>
            <a:r>
              <a:rPr lang="en-US" sz="29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dataset provides a comprehensive representation of products across different categories, allowing the model to learn pricing patterns and optimize retail prices based on the features available.</a:t>
            </a:r>
          </a:p>
          <a:p>
            <a:pPr algn="l">
              <a:lnSpc>
                <a:spcPts val="3770"/>
              </a:lnSpc>
            </a:pPr>
            <a:endParaRPr lang="en-US" sz="29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792403" y="761000"/>
            <a:ext cx="6676835" cy="48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9"/>
              </a:lnSpc>
              <a:spcBef>
                <a:spcPct val="0"/>
              </a:spcBef>
            </a:pPr>
            <a:r>
              <a:rPr lang="en-US" sz="2921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Dataset: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599" y="1855762"/>
            <a:ext cx="15884802" cy="7859261"/>
          </a:xfrm>
          <a:custGeom>
            <a:avLst/>
            <a:gdLst/>
            <a:ahLst/>
            <a:cxnLst/>
            <a:rect l="l" t="t" r="r" b="b"/>
            <a:pathLst>
              <a:path w="15884802" h="7859261">
                <a:moveTo>
                  <a:pt x="0" y="0"/>
                </a:moveTo>
                <a:lnTo>
                  <a:pt x="15884802" y="0"/>
                </a:lnTo>
                <a:lnTo>
                  <a:pt x="15884802" y="7859262"/>
                </a:lnTo>
                <a:lnTo>
                  <a:pt x="0" y="785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23" b="-24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23566" y="371365"/>
            <a:ext cx="13840868" cy="217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6704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METHODOLOGY/PROCESS-FLOW </a:t>
            </a:r>
          </a:p>
          <a:p>
            <a:pPr algn="l">
              <a:lnSpc>
                <a:spcPts val="8045"/>
              </a:lnSpc>
            </a:pPr>
            <a:endParaRPr lang="en-US" sz="6704" b="1">
              <a:solidFill>
                <a:srgbClr val="000000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CC905-2365-3833-CDBB-D5E42B803AD1}"/>
              </a:ext>
            </a:extLst>
          </p:cNvPr>
          <p:cNvCxnSpPr/>
          <p:nvPr/>
        </p:nvCxnSpPr>
        <p:spPr>
          <a:xfrm>
            <a:off x="14401800" y="6362700"/>
            <a:ext cx="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898391">
            <a:off x="6352052" y="8063304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4"/>
                </a:lnTo>
                <a:lnTo>
                  <a:pt x="0" y="1008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400" y="2682656"/>
            <a:ext cx="9938269" cy="4921687"/>
          </a:xfrm>
          <a:custGeom>
            <a:avLst/>
            <a:gdLst/>
            <a:ahLst/>
            <a:cxnLst/>
            <a:rect l="l" t="t" r="r" b="b"/>
            <a:pathLst>
              <a:path w="9794402" h="4921687">
                <a:moveTo>
                  <a:pt x="0" y="0"/>
                </a:moveTo>
                <a:lnTo>
                  <a:pt x="9794402" y="0"/>
                </a:lnTo>
                <a:lnTo>
                  <a:pt x="9794402" y="4921688"/>
                </a:lnTo>
                <a:lnTo>
                  <a:pt x="0" y="4921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89768" y="27623"/>
            <a:ext cx="1230846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1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Preprocessing &amp; Data Analysis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1D9FD49-1D50-DCF5-7099-BBC5D08E0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51506"/>
              </p:ext>
            </p:extLst>
          </p:nvPr>
        </p:nvGraphicFramePr>
        <p:xfrm>
          <a:off x="10228176" y="2854659"/>
          <a:ext cx="10650624" cy="457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23006" y="74490"/>
            <a:ext cx="1064265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1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4062A-3A94-4F78-350E-87073B7C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924" y="1886474"/>
            <a:ext cx="9631119" cy="6991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36CB8-B019-BC12-2C7B-3ACC8B27E26A}"/>
              </a:ext>
            </a:extLst>
          </p:cNvPr>
          <p:cNvSpPr txBox="1"/>
          <p:nvPr/>
        </p:nvSpPr>
        <p:spPr>
          <a:xfrm>
            <a:off x="768057" y="1359608"/>
            <a:ext cx="7613863" cy="187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b="1" dirty="0">
                <a:solidFill>
                  <a:srgbClr val="000000"/>
                </a:solidFill>
                <a:latin typeface="Nunito" pitchFamily="2" charset="0"/>
                <a:ea typeface="Nunito"/>
                <a:cs typeface="Nunito"/>
                <a:sym typeface="Nunito"/>
              </a:rPr>
              <a:t>Price Distribution: </a:t>
            </a:r>
          </a:p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price distribution was positively skewed. A log transformation helped normalize the distribution, making the data more suitable for modeling.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FC835-4B9F-A728-3BAE-CEF871F95D09}"/>
              </a:ext>
            </a:extLst>
          </p:cNvPr>
          <p:cNvSpPr txBox="1"/>
          <p:nvPr/>
        </p:nvSpPr>
        <p:spPr>
          <a:xfrm>
            <a:off x="762001" y="6219900"/>
            <a:ext cx="7298636" cy="187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Shipping Analysis:</a:t>
            </a:r>
          </a:p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Items where the seller pays for shipping tended to have higher prices. Shipping was also found to impact price distribution.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98521E-846D-E092-B9A5-CD4DEBDB6B46}"/>
              </a:ext>
            </a:extLst>
          </p:cNvPr>
          <p:cNvSpPr txBox="1"/>
          <p:nvPr/>
        </p:nvSpPr>
        <p:spPr>
          <a:xfrm>
            <a:off x="762001" y="3695700"/>
            <a:ext cx="7315200" cy="272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Brand Analysis:</a:t>
            </a:r>
          </a:p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Items from recognized brands generally had higher prices. There were 4,807 unique brands, with high-end brands showing a strong influence on price.</a:t>
            </a:r>
          </a:p>
          <a:p>
            <a:endParaRPr lang="en-IN" sz="253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06FE4-1277-4F06-D6F1-BDC052E61E30}"/>
              </a:ext>
            </a:extLst>
          </p:cNvPr>
          <p:cNvSpPr txBox="1"/>
          <p:nvPr/>
        </p:nvSpPr>
        <p:spPr>
          <a:xfrm>
            <a:off x="9013371" y="79356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96132-B24E-4205-90B2-D56212C7F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36" y="1506565"/>
            <a:ext cx="9422494" cy="7390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FB714A-F86C-7B9D-5C01-685D7F817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66" y="1479334"/>
            <a:ext cx="9863637" cy="7040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752C19-192D-83E8-62A5-DE183076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BF0EE5-052A-D930-C069-A3725A6D3B2E}"/>
              </a:ext>
            </a:extLst>
          </p:cNvPr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6B87B7-330B-6438-27C6-22359288EAC2}"/>
              </a:ext>
            </a:extLst>
          </p:cNvPr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4455CC0-6779-0DC1-5658-D92519D0BD54}"/>
              </a:ext>
            </a:extLst>
          </p:cNvPr>
          <p:cNvSpPr txBox="1"/>
          <p:nvPr/>
        </p:nvSpPr>
        <p:spPr>
          <a:xfrm>
            <a:off x="3822670" y="190470"/>
            <a:ext cx="1064265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1" dirty="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Exploratory Data Analysis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BB9AA36-8A6A-047F-C4ED-4ED5CD4E1442}"/>
              </a:ext>
            </a:extLst>
          </p:cNvPr>
          <p:cNvSpPr txBox="1"/>
          <p:nvPr/>
        </p:nvSpPr>
        <p:spPr>
          <a:xfrm>
            <a:off x="573792" y="4216102"/>
            <a:ext cx="7126419" cy="2229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Item Condition:</a:t>
            </a:r>
          </a:p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Products in better condition (lower item_condition_id) generally had higher prices, though there were exceptions based on brand and category.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7C404-41B6-1669-37A4-3848A746CCDB}"/>
              </a:ext>
            </a:extLst>
          </p:cNvPr>
          <p:cNvSpPr txBox="1"/>
          <p:nvPr/>
        </p:nvSpPr>
        <p:spPr>
          <a:xfrm>
            <a:off x="573792" y="1866356"/>
            <a:ext cx="7126419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b="1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Category Analysis:</a:t>
            </a:r>
          </a:p>
          <a:p>
            <a:pPr>
              <a:lnSpc>
                <a:spcPts val="3543"/>
              </a:lnSpc>
              <a:spcBef>
                <a:spcPct val="0"/>
              </a:spcBef>
            </a:pPr>
            <a:r>
              <a:rPr lang="en-US" sz="253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Some product categories (e.g., Electronics) had higher average prices, while others (e.g., Handmade items) had lower prices.</a:t>
            </a:r>
          </a:p>
          <a:p>
            <a:endParaRPr lang="en-IN" sz="2530" dirty="0">
              <a:latin typeface="Nuni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71625-8D13-F996-8C51-BC6A09D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1866356"/>
            <a:ext cx="10013997" cy="7571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87863-9D03-48B2-6A45-473AC319B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1" y="1417712"/>
            <a:ext cx="10013997" cy="80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1626</Words>
  <Application>Microsoft Office PowerPoint</Application>
  <PresentationFormat>Custom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Canva Sans Bold</vt:lpstr>
      <vt:lpstr>Nunito</vt:lpstr>
      <vt:lpstr>Calibri</vt:lpstr>
      <vt:lpstr>Arial</vt:lpstr>
      <vt:lpstr>Kollektif Bold</vt:lpstr>
      <vt:lpstr>Arimo</vt:lpstr>
      <vt:lpstr>Kollektif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Research_Paper2024</dc:title>
  <dc:creator>admin</dc:creator>
  <cp:lastModifiedBy>Furkan Mistry</cp:lastModifiedBy>
  <cp:revision>9</cp:revision>
  <dcterms:created xsi:type="dcterms:W3CDTF">2006-08-16T00:00:00Z</dcterms:created>
  <dcterms:modified xsi:type="dcterms:W3CDTF">2024-12-04T03:49:48Z</dcterms:modified>
  <dc:identifier>DAGX80vdOx4</dc:identifier>
</cp:coreProperties>
</file>